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57" r:id="rId4"/>
    <p:sldId id="269" r:id="rId5"/>
    <p:sldId id="278" r:id="rId6"/>
    <p:sldId id="258" r:id="rId7"/>
    <p:sldId id="259" r:id="rId8"/>
    <p:sldId id="276" r:id="rId9"/>
    <p:sldId id="261" r:id="rId10"/>
    <p:sldId id="263" r:id="rId11"/>
    <p:sldId id="277" r:id="rId12"/>
    <p:sldId id="265" r:id="rId13"/>
    <p:sldId id="274" r:id="rId14"/>
    <p:sldId id="266" r:id="rId15"/>
    <p:sldId id="279" r:id="rId16"/>
    <p:sldId id="26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7" autoAdjust="0"/>
    <p:restoredTop sz="86555" autoAdjust="0"/>
  </p:normalViewPr>
  <p:slideViewPr>
    <p:cSldViewPr>
      <p:cViewPr varScale="1">
        <p:scale>
          <a:sx n="55" d="100"/>
          <a:sy n="55" d="100"/>
        </p:scale>
        <p:origin x="89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0"/>
    </p:cViewPr>
  </p:sorterViewPr>
  <p:notesViewPr>
    <p:cSldViewPr>
      <p:cViewPr varScale="1">
        <p:scale>
          <a:sx n="58" d="100"/>
          <a:sy n="58" d="100"/>
        </p:scale>
        <p:origin x="-11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73" y="0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113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73" y="8830113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0B3D28-61AC-49BF-B663-99083D248B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40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73" y="0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6" y="4415057"/>
            <a:ext cx="5607691" cy="418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113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73" y="8830113"/>
            <a:ext cx="3038155" cy="46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CD60D0A-E913-407C-909F-1B7D39DEC0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10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B04D57-DE99-4027-8CE9-6AE316B806B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72BCD-1A3F-4D8E-8A4C-A7AAE7E6227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72BCD-1A3F-4D8E-8A4C-A7AAE7E6227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38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CE957C-FAC7-4B96-92BE-FAE937C14C8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96F9955-A99E-4B20-9C37-96B6D18CFB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A8A1-2568-4398-8FD8-3FF16327AE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0BAE7488-F4BF-4D21-A798-0C88EC21FD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7E72F2A9-A16E-4E36-8950-022C4FCFD9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ECC3849-25D5-4D0A-98C3-1DFD03D319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76F73-AB9D-49CA-9F62-9E8983AB88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9E0CDEF-80BF-4914-89DC-9B3D85F2D7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471E7CDB-4AA0-42E1-A317-D0C0690F04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E2FEA4-6400-4047-9D63-5445249F0E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6644498-7233-4669-920D-88460C873F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A473A3CA-585C-4171-93F8-612D91D6FB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B866494-B017-4BAE-9A88-A1861B463CA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sk12.org/face2/?pn=About%20Us&amp;sm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5609" y="1371600"/>
            <a:ext cx="6934200" cy="434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sz="4000" b="1" dirty="0">
                <a:solidFill>
                  <a:schemeClr val="tx1"/>
                </a:solidFill>
                <a:latin typeface="Berlin Sans FB" pitchFamily="34" charset="0"/>
              </a:rPr>
            </a:br>
            <a:br>
              <a:rPr lang="en-US" sz="4000" b="1" dirty="0">
                <a:solidFill>
                  <a:schemeClr val="tx1"/>
                </a:solidFill>
                <a:latin typeface="Berlin Sans FB" pitchFamily="34" charset="0"/>
              </a:rPr>
            </a:br>
            <a:br>
              <a:rPr lang="en-US" sz="4000" b="1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Berlin Sans FB" pitchFamily="34" charset="0"/>
              </a:rPr>
              <a:t>     Kingsbury Elementary</a:t>
            </a:r>
            <a:br>
              <a:rPr lang="en-US" sz="4000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Berlin Sans FB" pitchFamily="34" charset="0"/>
              </a:rPr>
              <a:t>    Annual Title I  Parent Meeting</a:t>
            </a:r>
            <a:br>
              <a:rPr lang="en-US" sz="4000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Berlin Sans FB" pitchFamily="34" charset="0"/>
              </a:rPr>
              <a:t> August 22, 2024</a:t>
            </a:r>
            <a:br>
              <a:rPr lang="en-US" sz="2800" dirty="0">
                <a:solidFill>
                  <a:schemeClr val="tx1"/>
                </a:solidFill>
                <a:latin typeface="Berlin Sans FB" pitchFamily="34" charset="0"/>
              </a:rPr>
            </a:br>
            <a:br>
              <a:rPr lang="en-US" sz="2800" dirty="0">
                <a:solidFill>
                  <a:schemeClr val="tx1"/>
                </a:solidFill>
                <a:latin typeface="Berlin Sans FB" pitchFamily="34" charset="0"/>
              </a:rPr>
            </a:br>
            <a:br>
              <a:rPr lang="en-US" sz="2800" dirty="0">
                <a:solidFill>
                  <a:schemeClr val="tx1"/>
                </a:solidFill>
                <a:latin typeface="Berlin Sans FB" pitchFamily="34" charset="0"/>
              </a:rPr>
            </a:br>
            <a:br>
              <a:rPr lang="en-US" sz="2800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Berlin Sans FB" pitchFamily="34" charset="0"/>
              </a:rPr>
              <a:t>Dr. Wynn Earle, Principal</a:t>
            </a:r>
            <a:br>
              <a:rPr lang="en-US" sz="3600" b="1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Berlin Sans FB" pitchFamily="34" charset="0"/>
              </a:rPr>
              <a:t>Dr. </a:t>
            </a:r>
            <a:r>
              <a:rPr lang="en-US" sz="3600" dirty="0" err="1">
                <a:solidFill>
                  <a:schemeClr val="tx1"/>
                </a:solidFill>
                <a:latin typeface="Berlin Sans FB" pitchFamily="34" charset="0"/>
              </a:rPr>
              <a:t>Ticada</a:t>
            </a:r>
            <a:r>
              <a:rPr lang="en-US" sz="3600" dirty="0">
                <a:solidFill>
                  <a:schemeClr val="tx1"/>
                </a:solidFill>
                <a:latin typeface="Berlin Sans FB" pitchFamily="34" charset="0"/>
              </a:rPr>
              <a:t> Guyton, Assistant Principal</a:t>
            </a:r>
            <a:br>
              <a:rPr lang="en-US" sz="3600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Berlin Sans FB" pitchFamily="34" charset="0"/>
              </a:rPr>
              <a:t>Monica Ayers, PLC Coach</a:t>
            </a:r>
            <a:br>
              <a:rPr lang="en-US" sz="3600" dirty="0">
                <a:solidFill>
                  <a:schemeClr val="tx1"/>
                </a:solidFill>
                <a:latin typeface="Berlin Sans FB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Berlin Sans FB" pitchFamily="34" charset="0"/>
              </a:rPr>
              <a:t>Tanya Snow, Instructional Coach</a:t>
            </a:r>
            <a:br>
              <a:rPr lang="en-US" sz="3600" dirty="0">
                <a:solidFill>
                  <a:schemeClr val="tx1"/>
                </a:solidFill>
                <a:latin typeface="Berlin Sans FB" pitchFamily="34" charset="0"/>
              </a:rPr>
            </a:br>
            <a:endParaRPr lang="en-US" sz="3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52400"/>
            <a:ext cx="236220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>
                <a:latin typeface="Berlin Sans FB" pitchFamily="34" charset="0"/>
              </a:rPr>
              <a:t>School Improvement Plan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400" dirty="0">
                <a:latin typeface="Berlin Sans FB" pitchFamily="34" charset="0"/>
              </a:rPr>
              <a:t>Analysis of data from State Assessments, School climate surveys, etc.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400" dirty="0">
                <a:latin typeface="Berlin Sans FB" pitchFamily="34" charset="0"/>
              </a:rPr>
              <a:t>Development of an action plan in order to address and meet the needs of our students, parents, and teachers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400" dirty="0">
                <a:latin typeface="Berlin Sans FB" pitchFamily="34" charset="0"/>
              </a:rPr>
              <a:t>Creation of a Professional Development Plan for teachers and parents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400" dirty="0">
                <a:latin typeface="Berlin Sans FB" pitchFamily="34" charset="0"/>
              </a:rPr>
              <a:t>Plan will be submitted in September 2021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>
                <a:latin typeface="Berlin Sans FB" pitchFamily="34" charset="0"/>
              </a:rPr>
              <a:t>Annual Yearly Progress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229600" cy="4038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5400" dirty="0">
                <a:latin typeface="Berlin Sans FB" pitchFamily="34" charset="0"/>
              </a:rPr>
              <a:t>Kingsbury Elementary remains in good status with the State of Tennessee with a composite growth score of 5 for the 2023 school year.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152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>
                <a:latin typeface="Berlin Sans FB" pitchFamily="34" charset="0"/>
              </a:rPr>
              <a:t>Teacher Qualifications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229600" cy="4495800"/>
          </a:xfrm>
        </p:spPr>
        <p:txBody>
          <a:bodyPr>
            <a:normAutofit fontScale="625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4000" u="sng" dirty="0">
              <a:latin typeface="Berlin Sans FB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4000" u="sng" dirty="0">
                <a:latin typeface="Berlin Sans FB" pitchFamily="34" charset="0"/>
              </a:rPr>
              <a:t>Parents Right to Know</a:t>
            </a:r>
          </a:p>
          <a:p>
            <a:pPr>
              <a:buNone/>
            </a:pPr>
            <a:endParaRPr lang="en-US" sz="4000" b="1" dirty="0"/>
          </a:p>
          <a:p>
            <a:pPr>
              <a:buNone/>
            </a:pPr>
            <a:r>
              <a:rPr lang="en-US" sz="4000" b="1" dirty="0">
                <a:latin typeface="Berlin Sans FB" pitchFamily="34" charset="0"/>
              </a:rPr>
              <a:t>All parents have the right to request the following:</a:t>
            </a:r>
          </a:p>
          <a:p>
            <a:pPr>
              <a:buNone/>
            </a:pPr>
            <a:endParaRPr lang="en-US" sz="4000" dirty="0">
              <a:latin typeface="Berlin Sans FB" pitchFamily="34" charset="0"/>
            </a:endParaRPr>
          </a:p>
          <a:p>
            <a:pPr lvl="0"/>
            <a:r>
              <a:rPr lang="en-US" sz="4000" dirty="0">
                <a:latin typeface="Berlin Sans FB" pitchFamily="34" charset="0"/>
              </a:rPr>
              <a:t>A teacher’s professional qualifications, which includes: state qualifications, licensure, grade/s certification, waivers</a:t>
            </a:r>
          </a:p>
          <a:p>
            <a:pPr lvl="0"/>
            <a:r>
              <a:rPr lang="en-US" sz="4000" dirty="0">
                <a:latin typeface="Berlin Sans FB" pitchFamily="34" charset="0"/>
              </a:rPr>
              <a:t>A teacher’s baccalaureate and /or graduate degree, fields of endorsement, previous teaching experience</a:t>
            </a:r>
          </a:p>
          <a:p>
            <a:pPr lvl="0"/>
            <a:r>
              <a:rPr lang="en-US" sz="4000" dirty="0">
                <a:latin typeface="Berlin Sans FB" pitchFamily="34" charset="0"/>
              </a:rPr>
              <a:t>A paraprofessional’s qualifications</a:t>
            </a:r>
          </a:p>
          <a:p>
            <a:pPr lvl="0"/>
            <a:r>
              <a:rPr lang="en-US" sz="4000" dirty="0">
                <a:latin typeface="Berlin Sans FB" pitchFamily="34" charset="0"/>
              </a:rPr>
              <a:t>An assurance that their child’s name, address, and telephone listing not be released to military recruiters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4000" u="sng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609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br>
              <a:rPr lang="en-US" sz="1000" dirty="0">
                <a:latin typeface="Berlin Sans FB" pitchFamily="34" charset="0"/>
              </a:rPr>
            </a:br>
            <a:r>
              <a:rPr lang="en-US" sz="4300" dirty="0">
                <a:latin typeface="Berlin Sans FB" pitchFamily="34" charset="0"/>
              </a:rPr>
              <a:t>Parents Rights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038600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>
                <a:latin typeface="Berlin Sans FB" pitchFamily="34" charset="0"/>
              </a:rPr>
              <a:t>All parents will receive information on the following:</a:t>
            </a:r>
          </a:p>
          <a:p>
            <a:endParaRPr lang="en-US" sz="2800" dirty="0">
              <a:latin typeface="Berlin Sans FB" pitchFamily="34" charset="0"/>
            </a:endParaRPr>
          </a:p>
          <a:p>
            <a:pPr lvl="0"/>
            <a:r>
              <a:rPr lang="en-US" sz="2800" dirty="0">
                <a:latin typeface="Berlin Sans FB" pitchFamily="34" charset="0"/>
              </a:rPr>
              <a:t>Their child’s level of achievement in each of the state academic assessments</a:t>
            </a:r>
          </a:p>
          <a:p>
            <a:pPr lvl="0"/>
            <a:r>
              <a:rPr lang="en-US" sz="2800" dirty="0">
                <a:latin typeface="Berlin Sans FB" pitchFamily="34" charset="0"/>
              </a:rPr>
              <a:t>Their option to request a transfer to another school within the district if their child is the victim of a violent crime at school</a:t>
            </a:r>
          </a:p>
          <a:p>
            <a:pPr lvl="0"/>
            <a:r>
              <a:rPr lang="en-US" sz="2800" dirty="0">
                <a:latin typeface="Berlin Sans FB" pitchFamily="34" charset="0"/>
              </a:rPr>
              <a:t>Their right to timely notification that their child has been assigned, or has been taught for four or more consecutive weeks by, a teacher who is not highly qualified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>
                <a:latin typeface="Berlin Sans FB" pitchFamily="34" charset="0"/>
              </a:rPr>
              <a:t>School/Parent Compact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2057400"/>
            <a:ext cx="8503920" cy="4041648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Jointly developed with parents to promote positive and productive working relationships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Parent, Student, Teacher, School agreement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Posted on the school website and Facebook Page within the first 3 weeks of school.</a:t>
            </a:r>
            <a:endParaRPr lang="en-US" sz="3600" dirty="0">
              <a:solidFill>
                <a:srgbClr val="FF0000"/>
              </a:solidFill>
              <a:latin typeface="Berlin Sans FB" pitchFamily="34" charset="0"/>
            </a:endParaRPr>
          </a:p>
          <a:p>
            <a:pPr eaLnBrk="1" hangingPunct="1">
              <a:buFontTx/>
              <a:buNone/>
            </a:pPr>
            <a:endParaRPr lang="en-US" sz="4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Berlin Sans FB" pitchFamily="34" charset="0"/>
              </a:rPr>
              <a:t>Kingsbury Elementary School/Parent Compact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6AA2908-E26F-4502-92E7-70BF8783FA9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40302" y="1527175"/>
            <a:ext cx="3626883" cy="4572000"/>
          </a:xfrm>
        </p:spPr>
      </p:pic>
    </p:spTree>
    <p:extLst>
      <p:ext uri="{BB962C8B-B14F-4D97-AF65-F5344CB8AC3E}">
        <p14:creationId xmlns:p14="http://schemas.microsoft.com/office/powerpoint/2010/main" val="4036036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534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TOGETHER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’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sz="quarter" idx="1"/>
          </p:nvPr>
        </p:nvSpPr>
        <p:spPr>
          <a:xfrm>
            <a:off x="301752" y="1527048"/>
            <a:ext cx="8503920" cy="4142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am a Kingsbury Falcon.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am a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faithful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 </a:t>
            </a:r>
            <a:r>
              <a:rPr lang="en-US" sz="2800" dirty="0">
                <a:latin typeface="Berlin Sans FB" pitchFamily="34" charset="0"/>
              </a:rPr>
              <a:t>friend.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aspire</a:t>
            </a:r>
            <a:r>
              <a:rPr lang="en-US" sz="2800" dirty="0">
                <a:latin typeface="Berlin Sans FB" pitchFamily="34" charset="0"/>
              </a:rPr>
              <a:t> to do great things.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am a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life-long</a:t>
            </a:r>
            <a:r>
              <a:rPr lang="en-US" sz="2800" i="1" u="sng" dirty="0">
                <a:latin typeface="Berlin Sans FB" pitchFamily="34" charset="0"/>
              </a:rPr>
              <a:t>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learner</a:t>
            </a:r>
            <a:r>
              <a:rPr lang="en-US" sz="2800" dirty="0">
                <a:latin typeface="Berlin Sans FB" pitchFamily="34" charset="0"/>
              </a:rPr>
              <a:t>.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am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committed</a:t>
            </a:r>
            <a:r>
              <a:rPr lang="en-US" sz="2800" i="1" dirty="0">
                <a:latin typeface="Berlin Sans FB" pitchFamily="34" charset="0"/>
              </a:rPr>
              <a:t> </a:t>
            </a:r>
            <a:r>
              <a:rPr lang="en-US" sz="2800" dirty="0">
                <a:latin typeface="Berlin Sans FB" pitchFamily="34" charset="0"/>
              </a:rPr>
              <a:t>to work hard</a:t>
            </a:r>
            <a:r>
              <a:rPr lang="en-US" sz="2800" i="1" dirty="0">
                <a:latin typeface="Berlin Sans FB" pitchFamily="34" charset="0"/>
              </a:rPr>
              <a:t>. 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am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optimistic</a:t>
            </a:r>
            <a:r>
              <a:rPr lang="en-US" sz="2800" dirty="0">
                <a:latin typeface="Berlin Sans FB" pitchFamily="34" charset="0"/>
              </a:rPr>
              <a:t> about my future. 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am 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neighborly</a:t>
            </a:r>
            <a:r>
              <a:rPr lang="en-US" sz="2800" dirty="0">
                <a:latin typeface="Berlin Sans FB" pitchFamily="34" charset="0"/>
              </a:rPr>
              <a:t> and </a:t>
            </a:r>
          </a:p>
          <a:p>
            <a:pPr algn="ctr">
              <a:buFont typeface="Wingdings" pitchFamily="2" charset="2"/>
              <a:buChar char="§"/>
            </a:pPr>
            <a:r>
              <a:rPr lang="en-US" sz="2800" dirty="0">
                <a:latin typeface="Berlin Sans FB" pitchFamily="34" charset="0"/>
              </a:rPr>
              <a:t>I have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self-control</a:t>
            </a:r>
            <a:r>
              <a:rPr lang="en-US" sz="2800" dirty="0">
                <a:latin typeface="Berlin Sans FB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228600"/>
            <a:ext cx="2362200" cy="198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>
                <a:latin typeface="Berlin Sans FB" pitchFamily="34" charset="0"/>
              </a:rPr>
              <a:t>Today’s Topics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Notice of Title I School Status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Family Engagement Policies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Reporting Pupil Progress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Parent-Teacher Conferences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Parental Involvement Requirements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Availability of Parent Training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School Improvement Plan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Teacher Qualification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Parent’s Right to Know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School / Parent Compact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3600" dirty="0">
              <a:latin typeface="Berlin Sans FB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36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000" dirty="0">
                <a:latin typeface="Berlin Sans FB" pitchFamily="34" charset="0"/>
              </a:rPr>
              <a:t>Did you know?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905000"/>
            <a:ext cx="7772400" cy="4038600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	</a:t>
            </a:r>
            <a:r>
              <a:rPr lang="en-US" sz="3600" dirty="0">
                <a:latin typeface="Berlin Sans FB" pitchFamily="34" charset="0"/>
              </a:rPr>
              <a:t>Kingsbury ES is a federally funded school-wide Title I school.  Title I is a part of the Elementary and Secondary Education Act (ESEA). </a:t>
            </a:r>
            <a:r>
              <a:rPr lang="en-US" sz="3600">
                <a:latin typeface="Berlin Sans FB" pitchFamily="34" charset="0"/>
              </a:rPr>
              <a:t>Title </a:t>
            </a:r>
            <a:r>
              <a:rPr lang="en-US" sz="3600" dirty="0">
                <a:latin typeface="Berlin Sans FB" pitchFamily="34" charset="0"/>
              </a:rPr>
              <a:t>I requires that schools create a positive and supportive learning environment that results in high levels of achievement for all students.  </a:t>
            </a:r>
          </a:p>
          <a:p>
            <a:pPr eaLnBrk="1" hangingPunct="1">
              <a:buFontTx/>
              <a:buNone/>
            </a:pPr>
            <a:endParaRPr lang="en-US" sz="36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400" dirty="0">
                <a:latin typeface="Berlin Sans FB" pitchFamily="34" charset="0"/>
              </a:rPr>
              <a:t>Family Engagement Plan and Parental Involvement Requirements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828800"/>
            <a:ext cx="80010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3000" dirty="0">
                <a:latin typeface="Berlin Sans FB" pitchFamily="34" charset="0"/>
              </a:rPr>
              <a:t>Shelby County Schools Policy #5010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3000" dirty="0">
                <a:latin typeface="Berlin Sans FB" pitchFamily="34" charset="0"/>
              </a:rPr>
              <a:t>Kingsbury Elementary Family Engagement Plan (Developed jointly with parents Spring, 2024)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3000" u="sng" dirty="0">
                <a:latin typeface="Berlin Sans FB" pitchFamily="34" charset="0"/>
              </a:rPr>
              <a:t>Purpose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3000" dirty="0">
                <a:latin typeface="Berlin Sans FB" pitchFamily="34" charset="0"/>
              </a:rPr>
              <a:t>   To partner with families in an effort to provide Kingsbury students with a home/school/community environment that helps children achieve academic excellence.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latin typeface="Berlin Sans FB" pitchFamily="34" charset="0"/>
              </a:rPr>
              <a:t>Kingsbury Elementary Family Engagement Plan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ED4649A-46EB-32F6-5A0B-5D05F42A57D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788882" y="1527175"/>
            <a:ext cx="3529724" cy="4572000"/>
          </a:xfrm>
        </p:spPr>
      </p:pic>
    </p:spTree>
    <p:extLst>
      <p:ext uri="{BB962C8B-B14F-4D97-AF65-F5344CB8AC3E}">
        <p14:creationId xmlns:p14="http://schemas.microsoft.com/office/powerpoint/2010/main" val="26736205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>
                <a:latin typeface="Berlin Sans FB" pitchFamily="34" charset="0"/>
              </a:rPr>
              <a:t>Reporting Pupil Progress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295400"/>
            <a:ext cx="7772400" cy="4419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US" sz="4000" dirty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5400" dirty="0">
                <a:latin typeface="Berlin Sans FB" pitchFamily="34" charset="0"/>
              </a:rPr>
              <a:t>Daily Agenda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5400" dirty="0">
                <a:latin typeface="Berlin Sans FB" pitchFamily="34" charset="0"/>
              </a:rPr>
              <a:t>Thursday Folders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5400" dirty="0">
                <a:latin typeface="Berlin Sans FB" pitchFamily="34" charset="0"/>
              </a:rPr>
              <a:t>Progress Reports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5400" dirty="0">
                <a:latin typeface="Berlin Sans FB" pitchFamily="34" charset="0"/>
              </a:rPr>
              <a:t>Report Cards</a:t>
            </a:r>
          </a:p>
          <a:p>
            <a:pPr eaLnBrk="1" hangingPunct="1">
              <a:buFontTx/>
              <a:buNone/>
            </a:pPr>
            <a:endParaRPr lang="en-US" sz="4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>
                <a:latin typeface="Berlin Sans FB" pitchFamily="34" charset="0"/>
              </a:rPr>
              <a:t>Parent Teacher Conferences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3800" dirty="0">
                <a:latin typeface="Berlin Sans FB" pitchFamily="34" charset="0"/>
              </a:rPr>
              <a:t>September 5, 2024 </a:t>
            </a:r>
            <a:r>
              <a:rPr lang="en-US" sz="2800" dirty="0">
                <a:latin typeface="Berlin Sans FB" pitchFamily="34" charset="0"/>
              </a:rPr>
              <a:t>(4:00 p.m. to 7:00p.m.)</a:t>
            </a:r>
          </a:p>
          <a:p>
            <a:pPr>
              <a:buFont typeface="Wingdings" pitchFamily="2" charset="2"/>
              <a:buChar char="§"/>
            </a:pPr>
            <a:r>
              <a:rPr lang="en-US" sz="3800" dirty="0">
                <a:latin typeface="Berlin Sans FB" pitchFamily="34" charset="0"/>
              </a:rPr>
              <a:t>February 13, 2025 </a:t>
            </a:r>
            <a:r>
              <a:rPr lang="en-US" sz="3200" dirty="0">
                <a:latin typeface="Berlin Sans FB" pitchFamily="34" charset="0"/>
              </a:rPr>
              <a:t>(4:00 p.m. to 7:00p.m.)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800" dirty="0">
                <a:latin typeface="Berlin Sans FB" pitchFamily="34" charset="0"/>
              </a:rPr>
              <a:t>As requested by parent or teacher.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>
                <a:latin typeface="Berlin Sans FB" pitchFamily="34" charset="0"/>
              </a:rPr>
              <a:t>Ways for Parents to Get Involved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Ready Readers – One Hour a Week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Volunteer to help your child’s teacher.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Families Connect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600" dirty="0">
                <a:latin typeface="Berlin Sans FB" pitchFamily="34" charset="0"/>
              </a:rPr>
              <a:t>Wednesday Monthly Parent Meetings</a:t>
            </a:r>
            <a:endParaRPr lang="en-US" sz="33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5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rPr>
              <a:t>Availability of Parent Training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 fontScale="77500" lnSpcReduction="20000"/>
          </a:bodyPr>
          <a:lstStyle/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3200" dirty="0">
                <a:latin typeface="Berlin Sans FB" pitchFamily="34" charset="0"/>
              </a:rPr>
              <a:t>Family Resource Center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2300" dirty="0">
                <a:latin typeface="Berlin Sans FB" panose="020E0602020502020306" pitchFamily="34" charset="0"/>
              </a:rPr>
              <a:t>Phone: 416-5300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2300" dirty="0">
                <a:latin typeface="Berlin Sans FB" panose="020E0602020502020306" pitchFamily="34" charset="0"/>
              </a:rPr>
              <a:t>160 South Hollywood Street Room 160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1800" dirty="0">
                <a:latin typeface="Berlin Sans FB" panose="020E0602020502020306" pitchFamily="34" charset="0"/>
                <a:hlinkClick r:id="rId2"/>
              </a:rPr>
              <a:t>http://www.scsk12.org/face2/?pn=About%20Us&amp;sm=1</a:t>
            </a:r>
            <a:endParaRPr lang="en-US" sz="1800" dirty="0">
              <a:latin typeface="Berlin Sans FB" panose="020E0602020502020306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2300" dirty="0">
              <a:latin typeface="Berlin Sans FB" panose="020E0602020502020306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US" sz="1800" dirty="0">
              <a:latin typeface="Berlin Sans FB" panose="020E0602020502020306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3200" dirty="0">
                <a:latin typeface="Berlin Sans FB" panose="020E0602020502020306" pitchFamily="34" charset="0"/>
              </a:rPr>
              <a:t>Provides:</a:t>
            </a:r>
          </a:p>
          <a:p>
            <a:r>
              <a:rPr lang="en-US" sz="2600" dirty="0">
                <a:latin typeface="Berlin Sans FB" panose="020E0602020502020306" pitchFamily="34" charset="0"/>
              </a:rPr>
              <a:t>Bilingual assistance available</a:t>
            </a:r>
          </a:p>
          <a:p>
            <a:r>
              <a:rPr lang="en-US" sz="2600" dirty="0">
                <a:latin typeface="Berlin Sans FB" panose="020E0602020502020306" pitchFamily="34" charset="0"/>
              </a:rPr>
              <a:t>Family Forums</a:t>
            </a:r>
          </a:p>
          <a:p>
            <a:r>
              <a:rPr lang="en-US" sz="2600" dirty="0">
                <a:latin typeface="Berlin Sans FB" panose="020E0602020502020306" pitchFamily="34" charset="0"/>
              </a:rPr>
              <a:t>Family Resource Centers</a:t>
            </a:r>
          </a:p>
          <a:p>
            <a:r>
              <a:rPr lang="en-US" sz="2600" dirty="0">
                <a:latin typeface="Berlin Sans FB" panose="020E0602020502020306" pitchFamily="34" charset="0"/>
              </a:rPr>
              <a:t>Families Connects</a:t>
            </a:r>
          </a:p>
          <a:p>
            <a:r>
              <a:rPr lang="en-US" sz="2600" dirty="0">
                <a:latin typeface="Berlin Sans FB" panose="020E0602020502020306" pitchFamily="34" charset="0"/>
              </a:rPr>
              <a:t>Parent Organizations </a:t>
            </a:r>
          </a:p>
          <a:p>
            <a:r>
              <a:rPr lang="en-US" sz="2600" dirty="0">
                <a:latin typeface="Berlin Sans FB" panose="020E0602020502020306" pitchFamily="34" charset="0"/>
              </a:rPr>
              <a:t>Team Reads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br>
              <a:rPr lang="en-US" sz="3200" dirty="0">
                <a:latin typeface="Berlin Sans FB" panose="020E0602020502020306" pitchFamily="34" charset="0"/>
              </a:rPr>
            </a:br>
            <a:endParaRPr lang="en-US" sz="3200" dirty="0">
              <a:latin typeface="Berlin Sans FB" panose="020E0602020502020306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6">
      <a:dk1>
        <a:sysClr val="windowText" lastClr="000000"/>
      </a:dk1>
      <a:lt1>
        <a:sysClr val="window" lastClr="FFFFFF"/>
      </a:lt1>
      <a:dk2>
        <a:srgbClr val="646B86"/>
      </a:dk2>
      <a:lt2>
        <a:srgbClr val="ECC0B6"/>
      </a:lt2>
      <a:accent1>
        <a:srgbClr val="D16349"/>
      </a:accent1>
      <a:accent2>
        <a:srgbClr val="CCB400"/>
      </a:accent2>
      <a:accent3>
        <a:srgbClr val="A8422A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1735</TotalTime>
  <Words>668</Words>
  <Application>Microsoft Office PowerPoint</Application>
  <PresentationFormat>On-screen Show (4:3)</PresentationFormat>
  <Paragraphs>93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Berlin Sans FB</vt:lpstr>
      <vt:lpstr>Comic Sans MS</vt:lpstr>
      <vt:lpstr>Georgia</vt:lpstr>
      <vt:lpstr>Times New Roman</vt:lpstr>
      <vt:lpstr>Wingdings</vt:lpstr>
      <vt:lpstr>Wingdings 2</vt:lpstr>
      <vt:lpstr>Civic</vt:lpstr>
      <vt:lpstr>        Kingsbury Elementary     Annual Title I  Parent Meeting  August 22, 2024    Dr. Wynn Earle, Principal Dr. Ticada Guyton, Assistant Principal Monica Ayers, PLC Coach Tanya Snow, Instructional Coach </vt:lpstr>
      <vt:lpstr>Today’s Topics</vt:lpstr>
      <vt:lpstr>Did you know?</vt:lpstr>
      <vt:lpstr>Family Engagement Plan and Parental Involvement Requirements</vt:lpstr>
      <vt:lpstr>Kingsbury Elementary Family Engagement Plan</vt:lpstr>
      <vt:lpstr>Reporting Pupil Progress</vt:lpstr>
      <vt:lpstr>Parent Teacher Conferences</vt:lpstr>
      <vt:lpstr>Ways for Parents to Get Involved</vt:lpstr>
      <vt:lpstr>Availability of Parent Training</vt:lpstr>
      <vt:lpstr>School Improvement Plan</vt:lpstr>
      <vt:lpstr>Annual Yearly Progress</vt:lpstr>
      <vt:lpstr>Teacher Qualifications</vt:lpstr>
      <vt:lpstr>         Parents Rights</vt:lpstr>
      <vt:lpstr>School/Parent Compact</vt:lpstr>
      <vt:lpstr>Kingsbury Elementary School/Parent Compact</vt:lpstr>
      <vt:lpstr>PowerPoint Presentation</vt:lpstr>
    </vt:vector>
  </TitlesOfParts>
  <Company>Memphis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Whitney Elementary Title I Annual Parent Meeting September 13, 2007</dc:title>
  <dc:creator>Administrator</dc:creator>
  <cp:lastModifiedBy>MONICA J AYERS</cp:lastModifiedBy>
  <cp:revision>117</cp:revision>
  <cp:lastPrinted>2021-09-13T18:28:44Z</cp:lastPrinted>
  <dcterms:created xsi:type="dcterms:W3CDTF">2007-09-13T17:49:31Z</dcterms:created>
  <dcterms:modified xsi:type="dcterms:W3CDTF">2024-08-16T12:29:40Z</dcterms:modified>
</cp:coreProperties>
</file>